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833" r:id="rId2"/>
    <p:sldId id="271" r:id="rId3"/>
    <p:sldId id="834" r:id="rId4"/>
    <p:sldId id="331" r:id="rId5"/>
    <p:sldId id="272" r:id="rId6"/>
    <p:sldId id="847" r:id="rId7"/>
    <p:sldId id="848" r:id="rId8"/>
    <p:sldId id="849" r:id="rId9"/>
    <p:sldId id="263" r:id="rId10"/>
    <p:sldId id="294" r:id="rId11"/>
    <p:sldId id="290" r:id="rId12"/>
    <p:sldId id="300" r:id="rId13"/>
    <p:sldId id="291" r:id="rId14"/>
    <p:sldId id="851" r:id="rId15"/>
    <p:sldId id="852" r:id="rId16"/>
    <p:sldId id="854" r:id="rId17"/>
    <p:sldId id="85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C48CDE7-F1E6-7C42-940C-950391038326}">
          <p14:sldIdLst>
            <p14:sldId id="833"/>
            <p14:sldId id="271"/>
            <p14:sldId id="834"/>
            <p14:sldId id="331"/>
            <p14:sldId id="272"/>
            <p14:sldId id="847"/>
            <p14:sldId id="848"/>
            <p14:sldId id="849"/>
            <p14:sldId id="263"/>
            <p14:sldId id="294"/>
            <p14:sldId id="290"/>
            <p14:sldId id="300"/>
            <p14:sldId id="291"/>
            <p14:sldId id="851"/>
            <p14:sldId id="852"/>
            <p14:sldId id="854"/>
            <p14:sldId id="85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AE7BF-33F5-476C-B2FE-B89FA7E5EC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7542A-A7BC-4BFF-BA92-AA59828E0A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EA3FB-1AB6-438B-852A-8313AA8E8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B130-78F7-4F07-AF31-BA0B8D777F3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902C1-1DDA-4896-93B6-997A73260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43D5A-A729-4C77-89FD-B8C2476B2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2095F-F824-4402-866C-54723CCC467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pptback-01.jpg">
            <a:extLst>
              <a:ext uri="{FF2B5EF4-FFF2-40B4-BE49-F238E27FC236}">
                <a16:creationId xmlns:a16="http://schemas.microsoft.com/office/drawing/2014/main" id="{52542173-8A2D-44B1-A484-CDE860C46E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56700" cy="686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12709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45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946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7979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75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436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B718C-0D7D-4AD9-8092-721EFCEC1B11}" type="datetimeFigureOut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DDFDD-A242-4FCC-8DEF-01F7E9524803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footer.png">
            <a:extLst>
              <a:ext uri="{FF2B5EF4-FFF2-40B4-BE49-F238E27FC236}">
                <a16:creationId xmlns:a16="http://schemas.microsoft.com/office/drawing/2014/main" id="{4B92D1A7-CE29-4959-805A-74524D7DCE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21475"/>
            <a:ext cx="9144000" cy="14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3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24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64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41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529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25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62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17D390-924D-4221-A342-7CB4FA91FA65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082B2-EB23-4BE7-B750-25EC75F86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34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5">
            <a:extLst>
              <a:ext uri="{FF2B5EF4-FFF2-40B4-BE49-F238E27FC236}">
                <a16:creationId xmlns:a16="http://schemas.microsoft.com/office/drawing/2014/main" id="{A7B16728-F77A-E54E-AE87-BD3178E6DDF0}"/>
              </a:ext>
            </a:extLst>
          </p:cNvPr>
          <p:cNvSpPr txBox="1">
            <a:spLocks/>
          </p:cNvSpPr>
          <p:nvPr/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Intro to Query Tools for Research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Spring 2021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9CF2566-153F-B843-ADA4-4389AEF70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10743936-0AB0-43E1-AB79-3960C40935AC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33F789C6-CC4B-2940-B8DA-EC9DF90E52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Autofit/>
          </a:bodyPr>
          <a:lstStyle/>
          <a:p>
            <a:r>
              <a:rPr lang="en-US" sz="5400" b="1" dirty="0"/>
              <a:t>Epic Data Sources:</a:t>
            </a:r>
            <a:br>
              <a:rPr lang="en-US" sz="5400" b="1" dirty="0"/>
            </a:br>
            <a:r>
              <a:rPr lang="en-US" sz="5400" b="1" dirty="0"/>
              <a:t>Mount Sinai Data Warehouse</a:t>
            </a:r>
          </a:p>
        </p:txBody>
      </p:sp>
    </p:spTree>
    <p:extLst>
      <p:ext uri="{BB962C8B-B14F-4D97-AF65-F5344CB8AC3E}">
        <p14:creationId xmlns:p14="http://schemas.microsoft.com/office/powerpoint/2010/main" val="3246221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9" y="1143000"/>
            <a:ext cx="9115301" cy="4128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8614B57-CEC5-6B45-A0DB-A7B991526005}"/>
              </a:ext>
            </a:extLst>
          </p:cNvPr>
          <p:cNvCxnSpPr>
            <a:cxnSpLocks/>
          </p:cNvCxnSpPr>
          <p:nvPr/>
        </p:nvCxnSpPr>
        <p:spPr>
          <a:xfrm flipV="1">
            <a:off x="2971800" y="4419600"/>
            <a:ext cx="2205964" cy="107418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9A9F866-6A58-A240-BE70-6C960BDB5922}"/>
              </a:ext>
            </a:extLst>
          </p:cNvPr>
          <p:cNvSpPr txBox="1"/>
          <p:nvPr/>
        </p:nvSpPr>
        <p:spPr>
          <a:xfrm>
            <a:off x="457200" y="5638800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Search parameters and selection tools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7EC5734-8764-3A45-87DC-6C45DFA69C11}"/>
              </a:ext>
            </a:extLst>
          </p:cNvPr>
          <p:cNvCxnSpPr>
            <a:cxnSpLocks/>
          </p:cNvCxnSpPr>
          <p:nvPr/>
        </p:nvCxnSpPr>
        <p:spPr>
          <a:xfrm flipV="1">
            <a:off x="3009900" y="3058993"/>
            <a:ext cx="76200" cy="242978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FCF9AD7-E753-D641-B0EA-4D58390C96AC}"/>
              </a:ext>
            </a:extLst>
          </p:cNvPr>
          <p:cNvCxnSpPr>
            <a:cxnSpLocks/>
          </p:cNvCxnSpPr>
          <p:nvPr/>
        </p:nvCxnSpPr>
        <p:spPr>
          <a:xfrm flipH="1" flipV="1">
            <a:off x="1143000" y="3048000"/>
            <a:ext cx="1866900" cy="244578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9717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067928"/>
            <a:ext cx="9067801" cy="4799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4C7C0A-2A16-4B42-A6BF-95344700486D}"/>
              </a:ext>
            </a:extLst>
          </p:cNvPr>
          <p:cNvSpPr txBox="1"/>
          <p:nvPr/>
        </p:nvSpPr>
        <p:spPr>
          <a:xfrm>
            <a:off x="1905000" y="6172200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 of Results from Query </a:t>
            </a:r>
          </a:p>
        </p:txBody>
      </p:sp>
    </p:spTree>
    <p:extLst>
      <p:ext uri="{BB962C8B-B14F-4D97-AF65-F5344CB8AC3E}">
        <p14:creationId xmlns:p14="http://schemas.microsoft.com/office/powerpoint/2010/main" val="2519768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14400"/>
            <a:ext cx="9144000" cy="4885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BFFF15-48A9-C44C-A267-69973649CD8E}"/>
              </a:ext>
            </a:extLst>
          </p:cNvPr>
          <p:cNvSpPr txBox="1"/>
          <p:nvPr/>
        </p:nvSpPr>
        <p:spPr>
          <a:xfrm>
            <a:off x="1905000" y="6172200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 of Results from Query </a:t>
            </a:r>
          </a:p>
        </p:txBody>
      </p:sp>
    </p:spTree>
    <p:extLst>
      <p:ext uri="{BB962C8B-B14F-4D97-AF65-F5344CB8AC3E}">
        <p14:creationId xmlns:p14="http://schemas.microsoft.com/office/powerpoint/2010/main" val="2760129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914400"/>
            <a:ext cx="9162685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840767-59CC-0646-9DA5-B220C30AA74E}"/>
              </a:ext>
            </a:extLst>
          </p:cNvPr>
          <p:cNvSpPr txBox="1"/>
          <p:nvPr/>
        </p:nvSpPr>
        <p:spPr>
          <a:xfrm>
            <a:off x="-1" y="5867400"/>
            <a:ext cx="9144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 of Deidentified Patient Level Results from Query </a:t>
            </a:r>
          </a:p>
        </p:txBody>
      </p:sp>
    </p:spTree>
    <p:extLst>
      <p:ext uri="{BB962C8B-B14F-4D97-AF65-F5344CB8AC3E}">
        <p14:creationId xmlns:p14="http://schemas.microsoft.com/office/powerpoint/2010/main" val="3912272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dirty="0"/>
              <a:t>MSDW Cohort Query Tool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57200" y="1524000"/>
            <a:ext cx="8229600" cy="51054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Pros: </a:t>
            </a:r>
          </a:p>
          <a:p>
            <a:pPr lvl="1"/>
            <a:r>
              <a:rPr lang="en-US" dirty="0"/>
              <a:t>Self-service (No external costs)</a:t>
            </a:r>
          </a:p>
          <a:p>
            <a:pPr lvl="1"/>
            <a:r>
              <a:rPr lang="en-US" dirty="0"/>
              <a:t>Easy to use</a:t>
            </a:r>
          </a:p>
          <a:p>
            <a:pPr lvl="1"/>
            <a:r>
              <a:rPr lang="en-US" dirty="0"/>
              <a:t>Provides estimates of a wide range of patient and visit level factors</a:t>
            </a:r>
          </a:p>
          <a:p>
            <a:pPr lvl="1"/>
            <a:endParaRPr lang="en-US" dirty="0"/>
          </a:p>
          <a:p>
            <a:r>
              <a:rPr lang="en-US" dirty="0"/>
              <a:t>Cons: </a:t>
            </a:r>
          </a:p>
          <a:p>
            <a:pPr lvl="1"/>
            <a:r>
              <a:rPr lang="en-US" dirty="0"/>
              <a:t>Only de-identified data available (need to work with analyst to pull data once project is IRB approved)</a:t>
            </a:r>
          </a:p>
          <a:p>
            <a:pPr lvl="1"/>
            <a:r>
              <a:rPr lang="en-US" dirty="0"/>
              <a:t>Data is aggregated or obfuscated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215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E1E7CCA-1627-A54C-8A11-D99FB2AA6647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Additional MSDW Tools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6CC1DCC-CD77-004F-9607-19C884D60E96}"/>
              </a:ext>
            </a:extLst>
          </p:cNvPr>
          <p:cNvGrpSpPr/>
          <p:nvPr/>
        </p:nvGrpSpPr>
        <p:grpSpPr>
          <a:xfrm>
            <a:off x="304800" y="1901393"/>
            <a:ext cx="6847726" cy="4426813"/>
            <a:chOff x="1143000" y="1901393"/>
            <a:chExt cx="6847726" cy="4426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2968271-6A7D-D845-AE7F-CB16311D5C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00" t="12667" b="2000"/>
            <a:stretch/>
          </p:blipFill>
          <p:spPr>
            <a:xfrm>
              <a:off x="1143000" y="1901393"/>
              <a:ext cx="6847726" cy="44268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733C767-AD13-8242-9140-5B5A87B1175B}"/>
                </a:ext>
              </a:extLst>
            </p:cNvPr>
            <p:cNvSpPr/>
            <p:nvPr/>
          </p:nvSpPr>
          <p:spPr>
            <a:xfrm>
              <a:off x="5486400" y="3200400"/>
              <a:ext cx="1905000" cy="15240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7676B88-F4B9-704A-B5D0-DDCD8B3E8110}"/>
                </a:ext>
              </a:extLst>
            </p:cNvPr>
            <p:cNvSpPr/>
            <p:nvPr/>
          </p:nvSpPr>
          <p:spPr>
            <a:xfrm>
              <a:off x="4566863" y="4724400"/>
              <a:ext cx="1910137" cy="14478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ECA43F3-4EEE-BB41-9957-74473CD1191D}"/>
              </a:ext>
            </a:extLst>
          </p:cNvPr>
          <p:cNvSpPr txBox="1"/>
          <p:nvPr/>
        </p:nvSpPr>
        <p:spPr>
          <a:xfrm>
            <a:off x="6311189" y="5849034"/>
            <a:ext cx="2770310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MSDW has trainings on </a:t>
            </a:r>
            <a:br>
              <a:rPr lang="en-US" dirty="0"/>
            </a:br>
            <a:r>
              <a:rPr lang="en-US" dirty="0"/>
              <a:t>their website for each tool.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1ABC305-BC5B-9643-BFA4-6C2DC4AD4D81}"/>
              </a:ext>
            </a:extLst>
          </p:cNvPr>
          <p:cNvCxnSpPr>
            <a:cxnSpLocks/>
          </p:cNvCxnSpPr>
          <p:nvPr/>
        </p:nvCxnSpPr>
        <p:spPr>
          <a:xfrm flipH="1" flipV="1">
            <a:off x="5743955" y="4800600"/>
            <a:ext cx="1925600" cy="990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9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5106266E-1419-D34B-8E9B-447E8F97ED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7463470"/>
              </p:ext>
            </p:extLst>
          </p:nvPr>
        </p:nvGraphicFramePr>
        <p:xfrm>
          <a:off x="304800" y="1417638"/>
          <a:ext cx="8534400" cy="51660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714">
                  <a:extLst>
                    <a:ext uri="{9D8B030D-6E8A-4147-A177-3AD203B41FA5}">
                      <a16:colId xmlns:a16="http://schemas.microsoft.com/office/drawing/2014/main" val="3048597409"/>
                    </a:ext>
                  </a:extLst>
                </a:gridCol>
                <a:gridCol w="1292086">
                  <a:extLst>
                    <a:ext uri="{9D8B030D-6E8A-4147-A177-3AD203B41FA5}">
                      <a16:colId xmlns:a16="http://schemas.microsoft.com/office/drawing/2014/main" val="1120302016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281962041"/>
                    </a:ext>
                  </a:extLst>
                </a:gridCol>
                <a:gridCol w="2080518">
                  <a:extLst>
                    <a:ext uri="{9D8B030D-6E8A-4147-A177-3AD203B41FA5}">
                      <a16:colId xmlns:a16="http://schemas.microsoft.com/office/drawing/2014/main" val="897249838"/>
                    </a:ext>
                  </a:extLst>
                </a:gridCol>
                <a:gridCol w="1653282">
                  <a:extLst>
                    <a:ext uri="{9D8B030D-6E8A-4147-A177-3AD203B41FA5}">
                      <a16:colId xmlns:a16="http://schemas.microsoft.com/office/drawing/2014/main" val="2142045785"/>
                    </a:ext>
                  </a:extLst>
                </a:gridCol>
              </a:tblGrid>
              <a:tr h="631793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Custom Queries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Cohort 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Query Tool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OMOP Query Tool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TriNetX</a:t>
                      </a:r>
                      <a:endParaRPr lang="en-US" sz="2000" dirty="0"/>
                    </a:p>
                  </a:txBody>
                  <a:tcPr marL="87630" marR="87630" anchor="ctr"/>
                </a:tc>
                <a:extLst>
                  <a:ext uri="{0D108BD9-81ED-4DB2-BD59-A6C34878D82A}">
                    <a16:rowId xmlns:a16="http://schemas.microsoft.com/office/drawing/2014/main" val="3217727129"/>
                  </a:ext>
                </a:extLst>
              </a:tr>
              <a:tr h="1843722">
                <a:tc>
                  <a:txBody>
                    <a:bodyPr/>
                    <a:lstStyle/>
                    <a:p>
                      <a:r>
                        <a:rPr lang="en-US" sz="1600" b="1" dirty="0"/>
                        <a:t>Data type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All MSDW</a:t>
                      </a:r>
                    </a:p>
                    <a:p>
                      <a:pPr algn="ctr"/>
                      <a:endParaRPr lang="en-US" sz="1600" dirty="0"/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Facilities, Diagnoses &amp; DRGs, Procedures, Meds, Labs, Orders, EKG reports, 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Rads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&amp; Path reports, Clinical Documentation, Demographics</a:t>
                      </a:r>
                      <a:endParaRPr lang="en-US" sz="1400" dirty="0"/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Facilities, Diagnoses &amp; DRGs, Procedures, Meds, Labs, Orders, EKG reports, 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Rads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&amp; Path reports, Demographics</a:t>
                      </a:r>
                      <a:endParaRPr lang="en-US" sz="1400" dirty="0"/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Providers, Diagnoses, Procedures, Meds, Labs, Demographics</a:t>
                      </a:r>
                    </a:p>
                  </a:txBody>
                  <a:tcPr marL="87630" marR="87630" anchor="ctr"/>
                </a:tc>
                <a:extLst>
                  <a:ext uri="{0D108BD9-81ED-4DB2-BD59-A6C34878D82A}">
                    <a16:rowId xmlns:a16="http://schemas.microsoft.com/office/drawing/2014/main" val="14954362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600" b="1" dirty="0"/>
                        <a:t>Cost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$180/</a:t>
                      </a:r>
                      <a:r>
                        <a:rPr lang="en-US" sz="1600" dirty="0" err="1"/>
                        <a:t>hr</a:t>
                      </a:r>
                      <a:endParaRPr lang="en-US" sz="1600" dirty="0"/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Free* 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Free* 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Free*</a:t>
                      </a:r>
                    </a:p>
                  </a:txBody>
                  <a:tcPr marL="87630" marR="87630" anchor="ctr"/>
                </a:tc>
                <a:extLst>
                  <a:ext uri="{0D108BD9-81ED-4DB2-BD59-A6C34878D82A}">
                    <a16:rowId xmlns:a16="http://schemas.microsoft.com/office/drawing/2014/main" val="2202365705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1600" b="1" dirty="0"/>
                        <a:t>PHI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 (if IRB Approved)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No*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No*</a:t>
                      </a:r>
                    </a:p>
                  </a:txBody>
                  <a:tcPr marL="87630" marR="87630" anchor="ctr"/>
                </a:tc>
                <a:extLst>
                  <a:ext uri="{0D108BD9-81ED-4DB2-BD59-A6C34878D82A}">
                    <a16:rowId xmlns:a16="http://schemas.microsoft.com/office/drawing/2014/main" val="92553541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n-US" sz="1600" b="1" dirty="0"/>
                        <a:t>Turnaround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Weeks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Seconds to Minutes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Minutes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Minutes</a:t>
                      </a:r>
                    </a:p>
                  </a:txBody>
                  <a:tcPr marL="87630" marR="87630" anchor="ctr"/>
                </a:tc>
                <a:extLst>
                  <a:ext uri="{0D108BD9-81ED-4DB2-BD59-A6C34878D82A}">
                    <a16:rowId xmlns:a16="http://schemas.microsoft.com/office/drawing/2014/main" val="3425305512"/>
                  </a:ext>
                </a:extLst>
              </a:tr>
              <a:tr h="631793">
                <a:tc>
                  <a:txBody>
                    <a:bodyPr/>
                    <a:lstStyle/>
                    <a:p>
                      <a:r>
                        <a:rPr lang="en-US" sz="1600" b="1" dirty="0"/>
                        <a:t>Capabilities/Limitations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Custom search; Requires working with MSDW team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Contains all MSDW patients; Can search </a:t>
                      </a:r>
                      <a:r>
                        <a:rPr lang="en-US" sz="1600" dirty="0" err="1"/>
                        <a:t>BioME</a:t>
                      </a:r>
                      <a:r>
                        <a:rPr lang="en-US" sz="1600" dirty="0"/>
                        <a:t> patients</a:t>
                      </a:r>
                      <a:r>
                        <a:rPr lang="en-US" sz="1600"/>
                        <a:t>; Can </a:t>
                      </a:r>
                      <a:r>
                        <a:rPr lang="en-US" sz="1600" dirty="0"/>
                        <a:t>search Image Research Warehouse patients</a:t>
                      </a:r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Common data model and queries; Numerous query analysis tools available in </a:t>
                      </a:r>
                      <a:r>
                        <a:rPr lang="en-US" sz="1600" dirty="0" err="1"/>
                        <a:t>github</a:t>
                      </a:r>
                      <a:endParaRPr lang="en-US" sz="1600" dirty="0"/>
                    </a:p>
                  </a:txBody>
                  <a:tcPr marL="87630" marR="87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Intuitive user interface; Connected to &gt;300 million external patients (fee)</a:t>
                      </a:r>
                    </a:p>
                  </a:txBody>
                  <a:tcPr marL="87630" marR="87630" anchor="ctr"/>
                </a:tc>
                <a:extLst>
                  <a:ext uri="{0D108BD9-81ED-4DB2-BD59-A6C34878D82A}">
                    <a16:rowId xmlns:a16="http://schemas.microsoft.com/office/drawing/2014/main" val="329322700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BD2D608E-D2F3-4949-AABA-A8607D9E570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Comparison of MSDW Tools</a:t>
            </a:r>
          </a:p>
        </p:txBody>
      </p:sp>
    </p:spTree>
    <p:extLst>
      <p:ext uri="{BB962C8B-B14F-4D97-AF65-F5344CB8AC3E}">
        <p14:creationId xmlns:p14="http://schemas.microsoft.com/office/powerpoint/2010/main" val="288337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dirty="0"/>
              <a:t>Important to Remember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57200" y="1524000"/>
            <a:ext cx="8229600" cy="5105400"/>
          </a:xfrm>
        </p:spPr>
        <p:txBody>
          <a:bodyPr>
            <a:normAutofit/>
          </a:bodyPr>
          <a:lstStyle/>
          <a:p>
            <a:r>
              <a:rPr lang="en-US" dirty="0"/>
              <a:t>How are you using the data: </a:t>
            </a:r>
          </a:p>
          <a:p>
            <a:pPr lvl="1"/>
            <a:r>
              <a:rPr lang="en-US" dirty="0"/>
              <a:t>Research requires an IRB!!!</a:t>
            </a:r>
          </a:p>
          <a:p>
            <a:pPr lvl="2"/>
            <a:r>
              <a:rPr lang="en-US" dirty="0"/>
              <a:t>Speak with research faculty about requirements</a:t>
            </a:r>
          </a:p>
          <a:p>
            <a:pPr lvl="2"/>
            <a:r>
              <a:rPr lang="en-US" dirty="0"/>
              <a:t>IRB determines if study is exempt</a:t>
            </a:r>
          </a:p>
          <a:p>
            <a:r>
              <a:rPr lang="en-US" dirty="0"/>
              <a:t>Start with least amount of PHI necessary</a:t>
            </a:r>
          </a:p>
          <a:p>
            <a:r>
              <a:rPr lang="en-US" dirty="0"/>
              <a:t>You are responsible for your data</a:t>
            </a:r>
          </a:p>
          <a:p>
            <a:pPr lvl="1"/>
            <a:r>
              <a:rPr lang="en-US" dirty="0"/>
              <a:t>Keep data secure (computer, email, drives)</a:t>
            </a:r>
          </a:p>
          <a:p>
            <a:pPr lvl="1"/>
            <a:r>
              <a:rPr lang="en-US" dirty="0"/>
              <a:t>Reported data must be aggregated for research purposes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311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dirty="0"/>
              <a:t>Epic at a glance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/>
              <a:t>In place at MSH since 2011, MSQ since 2013</a:t>
            </a:r>
          </a:p>
          <a:p>
            <a:r>
              <a:rPr lang="en-US" dirty="0"/>
              <a:t>In clinics since 2008 (now hundreds)</a:t>
            </a:r>
          </a:p>
          <a:p>
            <a:endParaRPr lang="en-US" dirty="0"/>
          </a:p>
          <a:p>
            <a:r>
              <a:rPr lang="en-US" dirty="0"/>
              <a:t>Documentation from providers, nurses</a:t>
            </a:r>
          </a:p>
          <a:p>
            <a:r>
              <a:rPr lang="en-US" dirty="0"/>
              <a:t>Visit details, timestamped events </a:t>
            </a:r>
          </a:p>
          <a:p>
            <a:r>
              <a:rPr lang="en-US" dirty="0"/>
              <a:t>Orders, “flowsheets” </a:t>
            </a:r>
          </a:p>
          <a:p>
            <a:r>
              <a:rPr lang="en-US" dirty="0"/>
              <a:t>Pulls in data from ADT, Bed </a:t>
            </a:r>
            <a:r>
              <a:rPr lang="en-US" dirty="0" err="1"/>
              <a:t>Mgmt</a:t>
            </a:r>
            <a:r>
              <a:rPr lang="en-US" dirty="0"/>
              <a:t>, Labs, </a:t>
            </a:r>
            <a:r>
              <a:rPr lang="en-US" dirty="0" err="1"/>
              <a:t>Rads</a:t>
            </a:r>
            <a:r>
              <a:rPr lang="en-US" dirty="0"/>
              <a:t>, Muse, Echo, Cath, Path, financials &amp; more</a:t>
            </a:r>
          </a:p>
        </p:txBody>
      </p:sp>
    </p:spTree>
    <p:extLst>
      <p:ext uri="{BB962C8B-B14F-4D97-AF65-F5344CB8AC3E}">
        <p14:creationId xmlns:p14="http://schemas.microsoft.com/office/powerpoint/2010/main" val="3268233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E27-8A2C-9547-B160-98517DD08A8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dirty="0"/>
              <a:t>Self Service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22B57-9194-C644-AF98-7EE485BCBFA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1000" y="1600200"/>
            <a:ext cx="8229600" cy="4525963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Built in Epic Tools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Slicer Dicer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Reporting Workbench</a:t>
            </a:r>
          </a:p>
          <a:p>
            <a:r>
              <a:rPr lang="en-US" dirty="0"/>
              <a:t>Need to Work with Data Team</a:t>
            </a:r>
          </a:p>
          <a:p>
            <a:pPr lvl="1"/>
            <a:r>
              <a:rPr lang="en-US" dirty="0"/>
              <a:t>Caboodle </a:t>
            </a:r>
            <a:r>
              <a:rPr lang="en-US" sz="2000" dirty="0"/>
              <a:t>(not self-service)</a:t>
            </a:r>
          </a:p>
          <a:p>
            <a:r>
              <a:rPr lang="en-US" dirty="0"/>
              <a:t>Other Sources</a:t>
            </a:r>
          </a:p>
          <a:p>
            <a:pPr lvl="1"/>
            <a:r>
              <a:rPr lang="en-US" dirty="0"/>
              <a:t>Mount Sinai Data Warehouse (MSDW)</a:t>
            </a:r>
          </a:p>
        </p:txBody>
      </p:sp>
    </p:spTree>
    <p:extLst>
      <p:ext uri="{BB962C8B-B14F-4D97-AF65-F5344CB8AC3E}">
        <p14:creationId xmlns:p14="http://schemas.microsoft.com/office/powerpoint/2010/main" val="209575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E60B07A-AB87-49BF-A502-C665C204B15A}"/>
              </a:ext>
            </a:extLst>
          </p:cNvPr>
          <p:cNvSpPr txBox="1"/>
          <p:nvPr/>
        </p:nvSpPr>
        <p:spPr>
          <a:xfrm>
            <a:off x="254726" y="3956040"/>
            <a:ext cx="2744458" cy="13388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b="1" dirty="0"/>
              <a:t>Chart Review</a:t>
            </a:r>
          </a:p>
          <a:p>
            <a:pPr algn="ctr"/>
            <a:r>
              <a:rPr lang="en-US" sz="1350" b="1" dirty="0"/>
              <a:t>Epic Reporting Workbench</a:t>
            </a:r>
          </a:p>
          <a:p>
            <a:endParaRPr lang="en-US" sz="1350" dirty="0"/>
          </a:p>
          <a:p>
            <a:r>
              <a:rPr lang="en-US" sz="1350" dirty="0"/>
              <a:t>+ real time</a:t>
            </a:r>
          </a:p>
          <a:p>
            <a:r>
              <a:rPr lang="en-US" sz="1350" dirty="0"/>
              <a:t>+ less knowledge required</a:t>
            </a:r>
          </a:p>
          <a:p>
            <a:r>
              <a:rPr lang="en-US" sz="1350" dirty="0"/>
              <a:t>- slow (smaller searches)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C82CA8-F376-482D-8E5B-E4A13894713F}"/>
              </a:ext>
            </a:extLst>
          </p:cNvPr>
          <p:cNvSpPr txBox="1"/>
          <p:nvPr/>
        </p:nvSpPr>
        <p:spPr>
          <a:xfrm>
            <a:off x="6144811" y="3953723"/>
            <a:ext cx="2744463" cy="133882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b="1" dirty="0"/>
              <a:t>Caboodle/Clarity Searches</a:t>
            </a:r>
          </a:p>
          <a:p>
            <a:endParaRPr lang="en-US" sz="1350" dirty="0"/>
          </a:p>
          <a:p>
            <a:r>
              <a:rPr lang="en-US" sz="1350" dirty="0"/>
              <a:t>+ fast</a:t>
            </a:r>
          </a:p>
          <a:p>
            <a:r>
              <a:rPr lang="en-US" sz="1350" dirty="0"/>
              <a:t>- requires some set-up</a:t>
            </a:r>
          </a:p>
          <a:p>
            <a:r>
              <a:rPr lang="en-US" sz="1350" dirty="0"/>
              <a:t>- requires SQL competency</a:t>
            </a:r>
          </a:p>
          <a:p>
            <a:endParaRPr lang="en-US" sz="135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1455D7-7EF8-4C13-B0F8-85A846BA0A23}"/>
              </a:ext>
            </a:extLst>
          </p:cNvPr>
          <p:cNvSpPr/>
          <p:nvPr/>
        </p:nvSpPr>
        <p:spPr>
          <a:xfrm>
            <a:off x="254726" y="1391686"/>
            <a:ext cx="2744463" cy="1970495"/>
          </a:xfrm>
          <a:prstGeom prst="rect">
            <a:avLst/>
          </a:prstGeom>
          <a:solidFill>
            <a:srgbClr val="544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/>
              <a:t>Epic </a:t>
            </a:r>
            <a:r>
              <a:rPr lang="en-US" sz="2400" b="1" dirty="0"/>
              <a:t>Hyperspace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3B56F0-94B5-43B7-A660-0E22BE985F0D}"/>
              </a:ext>
            </a:extLst>
          </p:cNvPr>
          <p:cNvSpPr/>
          <p:nvPr/>
        </p:nvSpPr>
        <p:spPr>
          <a:xfrm>
            <a:off x="3199769" y="1383906"/>
            <a:ext cx="2744463" cy="1970495"/>
          </a:xfrm>
          <a:prstGeom prst="rect">
            <a:avLst/>
          </a:prstGeom>
          <a:solidFill>
            <a:srgbClr val="544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/>
              <a:t>Epic </a:t>
            </a:r>
            <a:r>
              <a:rPr lang="en-US" sz="2400" b="1" dirty="0"/>
              <a:t>Clarity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BC8E7D-9E3B-404B-81B2-1E475760886E}"/>
              </a:ext>
            </a:extLst>
          </p:cNvPr>
          <p:cNvSpPr/>
          <p:nvPr/>
        </p:nvSpPr>
        <p:spPr>
          <a:xfrm>
            <a:off x="6144811" y="1383906"/>
            <a:ext cx="2744463" cy="1970495"/>
          </a:xfrm>
          <a:prstGeom prst="rect">
            <a:avLst/>
          </a:prstGeom>
          <a:solidFill>
            <a:srgbClr val="544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/>
              <a:t>Epic </a:t>
            </a:r>
            <a:r>
              <a:rPr lang="en-US" sz="2400" b="1" dirty="0">
                <a:solidFill>
                  <a:schemeClr val="bg1"/>
                </a:solidFill>
              </a:rPr>
              <a:t>Caboodle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CF736C0-0906-47D2-928A-90C686FFE7EC}"/>
              </a:ext>
            </a:extLst>
          </p:cNvPr>
          <p:cNvGrpSpPr/>
          <p:nvPr/>
        </p:nvGrpSpPr>
        <p:grpSpPr>
          <a:xfrm>
            <a:off x="2809147" y="2127743"/>
            <a:ext cx="580664" cy="653142"/>
            <a:chOff x="2809147" y="1913709"/>
            <a:chExt cx="580664" cy="653142"/>
          </a:xfrm>
        </p:grpSpPr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2FD34414-9030-41C0-83E2-C716B55E14A6}"/>
                </a:ext>
              </a:extLst>
            </p:cNvPr>
            <p:cNvSpPr/>
            <p:nvPr/>
          </p:nvSpPr>
          <p:spPr>
            <a:xfrm>
              <a:off x="2809147" y="1913709"/>
              <a:ext cx="580664" cy="653142"/>
            </a:xfrm>
            <a:prstGeom prst="rightArrow">
              <a:avLst>
                <a:gd name="adj1" fmla="val 58000"/>
                <a:gd name="adj2" fmla="val 44624"/>
              </a:avLst>
            </a:prstGeom>
            <a:solidFill>
              <a:srgbClr val="D809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Graphic 16" descr="Hourglass 60%">
              <a:extLst>
                <a:ext uri="{FF2B5EF4-FFF2-40B4-BE49-F238E27FC236}">
                  <a16:creationId xmlns:a16="http://schemas.microsoft.com/office/drawing/2014/main" id="{6D742B67-F115-4099-919D-C4E0F73EB6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962792" y="2102198"/>
              <a:ext cx="276164" cy="276164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0F3440AE-42C9-4B80-B24C-586A58459A3E}"/>
              </a:ext>
            </a:extLst>
          </p:cNvPr>
          <p:cNvSpPr/>
          <p:nvPr/>
        </p:nvSpPr>
        <p:spPr>
          <a:xfrm>
            <a:off x="539447" y="1983228"/>
            <a:ext cx="217501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hierarchical database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real time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59540C-0D1A-42BE-ABA1-E07E1E418166}"/>
              </a:ext>
            </a:extLst>
          </p:cNvPr>
          <p:cNvSpPr/>
          <p:nvPr/>
        </p:nvSpPr>
        <p:spPr>
          <a:xfrm>
            <a:off x="3536457" y="1983228"/>
            <a:ext cx="198118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relational database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30000+ SQL tables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not real time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1AF942-1009-4392-8211-7CE3D3928CEF}"/>
              </a:ext>
            </a:extLst>
          </p:cNvPr>
          <p:cNvSpPr/>
          <p:nvPr/>
        </p:nvSpPr>
        <p:spPr>
          <a:xfrm>
            <a:off x="6353743" y="1983228"/>
            <a:ext cx="232659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relational database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“Clarity’s greatest hits”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not real time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626AD45-EC67-43FC-906F-3CD561C41A9E}"/>
              </a:ext>
            </a:extLst>
          </p:cNvPr>
          <p:cNvSpPr/>
          <p:nvPr/>
        </p:nvSpPr>
        <p:spPr>
          <a:xfrm>
            <a:off x="5754829" y="2193055"/>
            <a:ext cx="580664" cy="406948"/>
          </a:xfrm>
          <a:prstGeom prst="rightArrow">
            <a:avLst>
              <a:gd name="adj1" fmla="val 29630"/>
              <a:gd name="adj2" fmla="val 57464"/>
            </a:avLst>
          </a:prstGeom>
          <a:solidFill>
            <a:srgbClr val="D809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11F4EA-E488-4E08-A9FC-64614E7CA0E5}"/>
              </a:ext>
            </a:extLst>
          </p:cNvPr>
          <p:cNvSpPr txBox="1"/>
          <p:nvPr/>
        </p:nvSpPr>
        <p:spPr>
          <a:xfrm>
            <a:off x="3199769" y="5498321"/>
            <a:ext cx="5689505" cy="11310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b="1" dirty="0"/>
              <a:t>Reporting Teams (MS:DW and Epic Reporting)</a:t>
            </a:r>
          </a:p>
          <a:p>
            <a:pPr algn="ctr"/>
            <a:endParaRPr lang="en-US" sz="1350" dirty="0"/>
          </a:p>
          <a:p>
            <a:pPr algn="ctr"/>
            <a:r>
              <a:rPr lang="en-US" sz="1350" dirty="0"/>
              <a:t>+ a lot of data and expertise</a:t>
            </a:r>
          </a:p>
          <a:p>
            <a:pPr algn="ctr"/>
            <a:r>
              <a:rPr lang="en-US" sz="1350" dirty="0"/>
              <a:t>- $$$</a:t>
            </a:r>
          </a:p>
          <a:p>
            <a:pPr algn="ctr"/>
            <a:r>
              <a:rPr lang="en-US" sz="1350" dirty="0"/>
              <a:t>- slower turnaround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C5F8B9-B74C-4F6B-A78E-BF6B8C9FAA72}"/>
              </a:ext>
            </a:extLst>
          </p:cNvPr>
          <p:cNvSpPr txBox="1"/>
          <p:nvPr/>
        </p:nvSpPr>
        <p:spPr>
          <a:xfrm>
            <a:off x="3199770" y="3957437"/>
            <a:ext cx="2744458" cy="13388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b="1" dirty="0"/>
              <a:t>Slicer/Dicer</a:t>
            </a:r>
          </a:p>
          <a:p>
            <a:endParaRPr lang="en-US" sz="1350" dirty="0"/>
          </a:p>
          <a:p>
            <a:r>
              <a:rPr lang="en-US" sz="1350" dirty="0"/>
              <a:t>+ in the EPIC interface</a:t>
            </a:r>
          </a:p>
          <a:p>
            <a:r>
              <a:rPr lang="en-US" sz="1350" dirty="0"/>
              <a:t>- cumbersome to use</a:t>
            </a:r>
          </a:p>
          <a:p>
            <a:endParaRPr lang="en-US" sz="1350" dirty="0"/>
          </a:p>
          <a:p>
            <a:endParaRPr lang="en-US" sz="135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09652FA-2953-4CF3-8308-8C374D473300}"/>
              </a:ext>
            </a:extLst>
          </p:cNvPr>
          <p:cNvCxnSpPr>
            <a:cxnSpLocks/>
          </p:cNvCxnSpPr>
          <p:nvPr/>
        </p:nvCxnSpPr>
        <p:spPr>
          <a:xfrm>
            <a:off x="1613263" y="3460148"/>
            <a:ext cx="0" cy="424548"/>
          </a:xfrm>
          <a:prstGeom prst="straightConnector1">
            <a:avLst/>
          </a:prstGeom>
          <a:ln w="76200">
            <a:solidFill>
              <a:srgbClr val="00BAF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D9E16C1-91E7-4E9B-8640-926BBF48442F}"/>
              </a:ext>
            </a:extLst>
          </p:cNvPr>
          <p:cNvCxnSpPr>
            <a:cxnSpLocks/>
          </p:cNvCxnSpPr>
          <p:nvPr/>
        </p:nvCxnSpPr>
        <p:spPr>
          <a:xfrm>
            <a:off x="4593772" y="3460148"/>
            <a:ext cx="0" cy="424548"/>
          </a:xfrm>
          <a:prstGeom prst="straightConnector1">
            <a:avLst/>
          </a:prstGeom>
          <a:ln w="76200">
            <a:solidFill>
              <a:srgbClr val="00BAF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4AB1207-99C4-4B8A-A0CC-531B97EA52B7}"/>
              </a:ext>
            </a:extLst>
          </p:cNvPr>
          <p:cNvCxnSpPr>
            <a:cxnSpLocks/>
          </p:cNvCxnSpPr>
          <p:nvPr/>
        </p:nvCxnSpPr>
        <p:spPr>
          <a:xfrm>
            <a:off x="7548155" y="3460148"/>
            <a:ext cx="0" cy="424548"/>
          </a:xfrm>
          <a:prstGeom prst="straightConnector1">
            <a:avLst/>
          </a:prstGeom>
          <a:ln w="76200">
            <a:solidFill>
              <a:srgbClr val="00BAF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3623340-2CB4-4CF4-B8D9-F3C5D67AAD34}"/>
              </a:ext>
            </a:extLst>
          </p:cNvPr>
          <p:cNvCxnSpPr>
            <a:cxnSpLocks/>
          </p:cNvCxnSpPr>
          <p:nvPr/>
        </p:nvCxnSpPr>
        <p:spPr>
          <a:xfrm flipH="1">
            <a:off x="2651760" y="4139421"/>
            <a:ext cx="1384663" cy="169817"/>
          </a:xfrm>
          <a:prstGeom prst="straightConnector1">
            <a:avLst/>
          </a:prstGeom>
          <a:ln w="76200">
            <a:solidFill>
              <a:srgbClr val="00BAF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>
            <a:extLst>
              <a:ext uri="{FF2B5EF4-FFF2-40B4-BE49-F238E27FC236}">
                <a16:creationId xmlns:a16="http://schemas.microsoft.com/office/drawing/2014/main" id="{E3AF3108-3CC6-6E4C-856C-742330367A05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Data in Epic</a:t>
            </a:r>
          </a:p>
        </p:txBody>
      </p:sp>
    </p:spTree>
    <p:extLst>
      <p:ext uri="{BB962C8B-B14F-4D97-AF65-F5344CB8AC3E}">
        <p14:creationId xmlns:p14="http://schemas.microsoft.com/office/powerpoint/2010/main" val="397509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7"/>
    </mc:Choice>
    <mc:Fallback xmlns="">
      <p:transition spd="slow" advTm="391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dirty="0"/>
              <a:t>MSDW at a glance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04800" y="1524000"/>
            <a:ext cx="8534400" cy="4876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Data from MSHS going back to 2003</a:t>
            </a:r>
          </a:p>
          <a:p>
            <a:pPr lvl="1"/>
            <a:r>
              <a:rPr lang="en-US" dirty="0"/>
              <a:t>4+ million patients, 25+ million visits, </a:t>
            </a:r>
          </a:p>
          <a:p>
            <a:pPr lvl="1"/>
            <a:r>
              <a:rPr lang="en-US" dirty="0"/>
              <a:t>Billions of “facts”</a:t>
            </a:r>
          </a:p>
          <a:p>
            <a:r>
              <a:rPr lang="en-US" dirty="0"/>
              <a:t>Some data is validated and reorganized</a:t>
            </a:r>
          </a:p>
          <a:p>
            <a:pPr lvl="1"/>
            <a:r>
              <a:rPr lang="en-US" dirty="0"/>
              <a:t>Some data is obfuscated </a:t>
            </a:r>
            <a:r>
              <a:rPr lang="en-US" sz="2400" dirty="0"/>
              <a:t>(HIV, VIPs) </a:t>
            </a:r>
            <a:endParaRPr lang="en-US" dirty="0"/>
          </a:p>
          <a:p>
            <a:r>
              <a:rPr lang="en-US" dirty="0"/>
              <a:t>Includes data from: </a:t>
            </a:r>
          </a:p>
          <a:p>
            <a:pPr lvl="2"/>
            <a:r>
              <a:rPr lang="en-US" dirty="0"/>
              <a:t>ADT</a:t>
            </a:r>
          </a:p>
          <a:p>
            <a:pPr lvl="2"/>
            <a:r>
              <a:rPr lang="en-US" dirty="0"/>
              <a:t>Financial systems</a:t>
            </a:r>
          </a:p>
          <a:p>
            <a:pPr lvl="2"/>
            <a:r>
              <a:rPr lang="en-US" dirty="0"/>
              <a:t>Labs</a:t>
            </a:r>
          </a:p>
          <a:p>
            <a:pPr lvl="2"/>
            <a:r>
              <a:rPr lang="en-US" dirty="0"/>
              <a:t>Path</a:t>
            </a:r>
          </a:p>
          <a:p>
            <a:pPr lvl="2"/>
            <a:r>
              <a:rPr lang="en-US" dirty="0"/>
              <a:t>And other stand alone systems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642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EF5D67-E0D6-104E-8018-9FFC60F587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12666" b="4667"/>
          <a:stretch/>
        </p:blipFill>
        <p:spPr>
          <a:xfrm>
            <a:off x="106926" y="684261"/>
            <a:ext cx="8884674" cy="55641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91836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968271-6A7D-D845-AE7F-CB16311D5C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12667" b="2000"/>
          <a:stretch/>
        </p:blipFill>
        <p:spPr>
          <a:xfrm>
            <a:off x="-10274" y="381000"/>
            <a:ext cx="9144000" cy="59112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F1E2D5-F272-F640-A754-88D730FC5251}"/>
              </a:ext>
            </a:extLst>
          </p:cNvPr>
          <p:cNvSpPr txBox="1"/>
          <p:nvPr/>
        </p:nvSpPr>
        <p:spPr>
          <a:xfrm>
            <a:off x="1970926" y="6292273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Tools to Choose From</a:t>
            </a:r>
          </a:p>
        </p:txBody>
      </p:sp>
    </p:spTree>
    <p:extLst>
      <p:ext uri="{BB962C8B-B14F-4D97-AF65-F5344CB8AC3E}">
        <p14:creationId xmlns:p14="http://schemas.microsoft.com/office/powerpoint/2010/main" val="1689062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968271-6A7D-D845-AE7F-CB16311D5C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12667" b="2000"/>
          <a:stretch/>
        </p:blipFill>
        <p:spPr>
          <a:xfrm>
            <a:off x="-10274" y="381000"/>
            <a:ext cx="9144000" cy="59112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33C767-AD13-8242-9140-5B5A87B1175B}"/>
              </a:ext>
            </a:extLst>
          </p:cNvPr>
          <p:cNvSpPr/>
          <p:nvPr/>
        </p:nvSpPr>
        <p:spPr>
          <a:xfrm>
            <a:off x="762000" y="2133600"/>
            <a:ext cx="2542426" cy="1981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00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dirty="0"/>
              <a:t>MSDW Cohort Query Tool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81000" y="1600200"/>
            <a:ext cx="8229600" cy="4525963"/>
          </a:xfrm>
        </p:spPr>
        <p:txBody>
          <a:bodyPr/>
          <a:lstStyle/>
          <a:p>
            <a:r>
              <a:rPr lang="en-US" dirty="0"/>
              <a:t>Web-based way to browse </a:t>
            </a:r>
          </a:p>
          <a:p>
            <a:pPr lvl="1"/>
            <a:r>
              <a:rPr lang="en-US" dirty="0"/>
              <a:t>Aggregated, de-identified data </a:t>
            </a:r>
          </a:p>
          <a:p>
            <a:pPr lvl="1"/>
            <a:r>
              <a:rPr lang="en-US" dirty="0"/>
              <a:t>Data from Epic, Cerner, Eagle, TDS and other systems in the MSDW</a:t>
            </a:r>
          </a:p>
          <a:p>
            <a:r>
              <a:rPr lang="en-US" dirty="0"/>
              <a:t>Can Union / Intersection sets </a:t>
            </a:r>
          </a:p>
          <a:p>
            <a:r>
              <a:rPr lang="en-US" dirty="0"/>
              <a:t>If IRB-approved, can create sets of interest with identifiers</a:t>
            </a:r>
          </a:p>
        </p:txBody>
      </p:sp>
    </p:spTree>
    <p:extLst>
      <p:ext uri="{BB962C8B-B14F-4D97-AF65-F5344CB8AC3E}">
        <p14:creationId xmlns:p14="http://schemas.microsoft.com/office/powerpoint/2010/main" val="2870104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2054</TotalTime>
  <Words>619</Words>
  <Application>Microsoft Macintosh PowerPoint</Application>
  <PresentationFormat>On-screen Show (4:3)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Epic Data Sources: Mount Sinai Data Warehouse</vt:lpstr>
      <vt:lpstr>Epic at a glance</vt:lpstr>
      <vt:lpstr>Self Service Tools</vt:lpstr>
      <vt:lpstr>PowerPoint Presentation</vt:lpstr>
      <vt:lpstr>MSDW at a glance</vt:lpstr>
      <vt:lpstr>PowerPoint Presentation</vt:lpstr>
      <vt:lpstr>PowerPoint Presentation</vt:lpstr>
      <vt:lpstr>PowerPoint Presentation</vt:lpstr>
      <vt:lpstr>MSDW Cohort Query Tool</vt:lpstr>
      <vt:lpstr>PowerPoint Presentation</vt:lpstr>
      <vt:lpstr>PowerPoint Presentation</vt:lpstr>
      <vt:lpstr>PowerPoint Presentation</vt:lpstr>
      <vt:lpstr>PowerPoint Presentation</vt:lpstr>
      <vt:lpstr>MSDW Cohort Query Tool</vt:lpstr>
      <vt:lpstr>PowerPoint Presentation</vt:lpstr>
      <vt:lpstr>PowerPoint Presentation</vt:lpstr>
      <vt:lpstr>Important to Remember</vt:lpstr>
    </vt:vector>
  </TitlesOfParts>
  <Company>Mount Sinai Hospital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Genes</dc:creator>
  <cp:lastModifiedBy>Alexis Zebrowski</cp:lastModifiedBy>
  <cp:revision>55</cp:revision>
  <dcterms:created xsi:type="dcterms:W3CDTF">2017-07-13T23:17:29Z</dcterms:created>
  <dcterms:modified xsi:type="dcterms:W3CDTF">2021-02-10T23:58:05Z</dcterms:modified>
</cp:coreProperties>
</file>

<file path=docProps/thumbnail.jpeg>
</file>